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7" r:id="rId3"/>
    <p:sldId id="266" r:id="rId4"/>
    <p:sldId id="283" r:id="rId5"/>
    <p:sldId id="264" r:id="rId6"/>
    <p:sldId id="276" r:id="rId7"/>
    <p:sldId id="269" r:id="rId8"/>
    <p:sldId id="270" r:id="rId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7" autoAdjust="0"/>
    <p:restoredTop sz="94660"/>
  </p:normalViewPr>
  <p:slideViewPr>
    <p:cSldViewPr>
      <p:cViewPr varScale="1">
        <p:scale>
          <a:sx n="79" d="100"/>
          <a:sy n="79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76938-55BC-48BA-B84C-F64436B8CD71}" type="datetimeFigureOut">
              <a:rPr lang="sk-SK" smtClean="0"/>
              <a:t>8. 10. 2013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E295B-4F69-4E68-8985-29DD2236C76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9707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DACEE5-7DC2-4D04-BAA1-CC06FFDCA6FF}" type="slidenum">
              <a:rPr lang="sk-SK" b="0" smtClean="0">
                <a:latin typeface="Calibri" pitchFamily="34" charset="0"/>
              </a:rPr>
              <a:pPr eaLnBrk="1" hangingPunct="1"/>
              <a:t>1</a:t>
            </a:fld>
            <a:endParaRPr lang="sk-SK" b="0" smtClean="0">
              <a:latin typeface="Calibri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DACEE5-7DC2-4D04-BAA1-CC06FFDCA6FF}" type="slidenum">
              <a:rPr lang="sk-SK" b="0" smtClean="0">
                <a:latin typeface="Calibri" pitchFamily="34" charset="0"/>
              </a:rPr>
              <a:pPr eaLnBrk="1" hangingPunct="1"/>
              <a:t>3</a:t>
            </a:fld>
            <a:endParaRPr lang="sk-SK" b="0" smtClean="0">
              <a:latin typeface="Calibri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DACEE5-7DC2-4D04-BAA1-CC06FFDCA6FF}" type="slidenum">
              <a:rPr lang="sk-SK" b="0" smtClean="0">
                <a:latin typeface="Calibri" pitchFamily="34" charset="0"/>
              </a:rPr>
              <a:pPr eaLnBrk="1" hangingPunct="1"/>
              <a:t>5</a:t>
            </a:fld>
            <a:endParaRPr lang="sk-SK" b="0" smtClean="0">
              <a:latin typeface="Calibri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8A976A2-FDC3-4E5C-9F30-C4020CA75EFA}" type="datetimeFigureOut">
              <a:rPr lang="sk-SK" smtClean="0"/>
              <a:pPr/>
              <a:t>8. 10. 2013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80D7B1F-AA4D-4E42-B153-A1561554454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Nadpis 1"/>
          <p:cNvSpPr txBox="1">
            <a:spLocks/>
          </p:cNvSpPr>
          <p:nvPr userDrawn="1"/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6356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>
              <a:defRPr b="1" i="1"/>
            </a:lvl1pPr>
          </a:lstStyle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7542" y="1052736"/>
            <a:ext cx="8492930" cy="5112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pic>
        <p:nvPicPr>
          <p:cNvPr id="7" name="Picture 3" descr="McCarter_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438" y="6381328"/>
            <a:ext cx="1034034" cy="36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4"/>
          <p:cNvSpPr>
            <a:spLocks noChangeShapeType="1"/>
          </p:cNvSpPr>
          <p:nvPr userDrawn="1"/>
        </p:nvSpPr>
        <p:spPr bwMode="auto">
          <a:xfrm flipV="1">
            <a:off x="323528" y="6355648"/>
            <a:ext cx="8496944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  <p:sp>
        <p:nvSpPr>
          <p:cNvPr id="10" name="Line 4"/>
          <p:cNvSpPr>
            <a:spLocks noChangeShapeType="1"/>
          </p:cNvSpPr>
          <p:nvPr userDrawn="1"/>
        </p:nvSpPr>
        <p:spPr bwMode="auto">
          <a:xfrm flipV="1">
            <a:off x="323528" y="980728"/>
            <a:ext cx="8496944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976A2-FDC3-4E5C-9F30-C4020CA75EFA}" type="datetimeFigureOut">
              <a:rPr lang="sk-SK" smtClean="0"/>
              <a:t>8. 10. 2013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0D7B1F-AA4D-4E42-B153-A1561554454A}" type="slidenum">
              <a:rPr lang="sk-SK" smtClean="0"/>
              <a:t>‹#›</a:t>
            </a:fld>
            <a:endParaRPr lang="sk-SK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>
              <a:defRPr b="1" i="1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1789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10" name="Nadpis 1"/>
          <p:cNvSpPr>
            <a:spLocks noGrp="1"/>
          </p:cNvSpPr>
          <p:nvPr>
            <p:ph type="title"/>
          </p:nvPr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>
              <a:defRPr b="1" i="1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2539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>
              <a:defRPr b="1" i="1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0210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82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McCarter_logo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438" y="6381328"/>
            <a:ext cx="1034034" cy="36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4"/>
          <p:cNvSpPr>
            <a:spLocks noChangeShapeType="1"/>
          </p:cNvSpPr>
          <p:nvPr userDrawn="1"/>
        </p:nvSpPr>
        <p:spPr bwMode="auto">
          <a:xfrm flipV="1">
            <a:off x="323528" y="6355648"/>
            <a:ext cx="8496944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  <p:sp>
        <p:nvSpPr>
          <p:cNvPr id="11" name="Line 4"/>
          <p:cNvSpPr>
            <a:spLocks noChangeShapeType="1"/>
          </p:cNvSpPr>
          <p:nvPr userDrawn="1"/>
        </p:nvSpPr>
        <p:spPr bwMode="auto">
          <a:xfrm flipV="1">
            <a:off x="323528" y="980728"/>
            <a:ext cx="8496944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  <p:sp>
        <p:nvSpPr>
          <p:cNvPr id="13" name="Nadpis 1"/>
          <p:cNvSpPr txBox="1">
            <a:spLocks/>
          </p:cNvSpPr>
          <p:nvPr userDrawn="1"/>
        </p:nvSpPr>
        <p:spPr>
          <a:xfrm>
            <a:off x="323528" y="202630"/>
            <a:ext cx="8496944" cy="6340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dirty="0"/>
          </a:p>
        </p:txBody>
      </p:sp>
      <p:sp>
        <p:nvSpPr>
          <p:cNvPr id="14" name="Zástupný symbol nadpisu 13"/>
          <p:cNvSpPr>
            <a:spLocks noGrp="1"/>
          </p:cNvSpPr>
          <p:nvPr>
            <p:ph type="title"/>
          </p:nvPr>
        </p:nvSpPr>
        <p:spPr>
          <a:xfrm>
            <a:off x="323528" y="142213"/>
            <a:ext cx="8229600" cy="694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4894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1.jpeg"/><Relationship Id="rId7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10" Type="http://schemas.openxmlformats.org/officeDocument/2006/relationships/image" Target="../media/image11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lobodova\Pictures\Obrázok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02769"/>
            <a:ext cx="2016125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503436" y="1845295"/>
            <a:ext cx="8101012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  <p:sp>
        <p:nvSpPr>
          <p:cNvPr id="4101" name="BlokTextu 5"/>
          <p:cNvSpPr txBox="1">
            <a:spLocks noChangeArrowheads="1"/>
          </p:cNvSpPr>
          <p:nvPr/>
        </p:nvSpPr>
        <p:spPr bwMode="auto">
          <a:xfrm>
            <a:off x="1149715" y="2060848"/>
            <a:ext cx="69294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sk-SK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Predstavenie nových značiek</a:t>
            </a:r>
          </a:p>
        </p:txBody>
      </p:sp>
      <p:pic>
        <p:nvPicPr>
          <p:cNvPr id="2053" name="Picture 3" descr="McCarter_log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165" y="-99392"/>
            <a:ext cx="55705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503436" y="5949280"/>
            <a:ext cx="8101012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>
            <a:outerShdw dist="117088" dir="18636078" algn="ctr" rotWithShape="0">
              <a:srgbClr val="96CA42"/>
            </a:outerShdw>
          </a:effectLst>
        </p:spPr>
        <p:txBody>
          <a:bodyPr/>
          <a:lstStyle/>
          <a:p>
            <a:pPr>
              <a:defRPr/>
            </a:pPr>
            <a:endParaRPr lang="sk-SK" dirty="0">
              <a:latin typeface="Arial" pitchFamily="34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344380" y="5209057"/>
            <a:ext cx="25192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k-SK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PANONA – </a:t>
            </a:r>
            <a:r>
              <a:rPr lang="sk-SK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mäsové výrobky</a:t>
            </a:r>
            <a:endParaRPr lang="sk-SK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ĺžnik 11"/>
          <p:cNvSpPr/>
          <p:nvPr/>
        </p:nvSpPr>
        <p:spPr>
          <a:xfrm>
            <a:off x="3425666" y="5219908"/>
            <a:ext cx="2424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k-SK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 – smotanové nátierky</a:t>
            </a:r>
            <a:endParaRPr lang="sk-SK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69" name="Picture 1" descr="C:\Users\slobodova\Pictures\Obrázok4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84660"/>
            <a:ext cx="1528763" cy="1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lobodova\Pictures\Obrázok1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279" y="4175451"/>
            <a:ext cx="1782380" cy="86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ĺžnik 10"/>
          <p:cNvSpPr/>
          <p:nvPr/>
        </p:nvSpPr>
        <p:spPr>
          <a:xfrm>
            <a:off x="6156176" y="5229200"/>
            <a:ext cx="29392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k-SK" sz="1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Zvijezda</a:t>
            </a:r>
            <a:r>
              <a:rPr lang="sk-SK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margaríny </a:t>
            </a:r>
            <a:r>
              <a:rPr lang="sk-SK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majonézy</a:t>
            </a:r>
            <a:endParaRPr lang="sk-SK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723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777240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Prečo chorvátske výrobky?</a:t>
            </a:r>
            <a:endParaRPr lang="sk-SK" dirty="0"/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855968" cy="5184576"/>
          </a:xfrm>
        </p:spPr>
        <p:txBody>
          <a:bodyPr>
            <a:noAutofit/>
          </a:bodyPr>
          <a:lstStyle/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Blízkosť našich kultúr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>
                <a:solidFill>
                  <a:schemeClr val="tx1"/>
                </a:solidFill>
              </a:rPr>
              <a:t>Pozitívne vnímanie chorvátskych výrobkov slovenskými spotrebiteľmi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„</a:t>
            </a:r>
            <a:r>
              <a:rPr lang="sk-SK" sz="2300" dirty="0">
                <a:solidFill>
                  <a:schemeClr val="tx1"/>
                </a:solidFill>
              </a:rPr>
              <a:t>Slovenské more“ – </a:t>
            </a:r>
            <a:r>
              <a:rPr lang="sk-SK" sz="2300" dirty="0" smtClean="0">
                <a:solidFill>
                  <a:schemeClr val="tx1"/>
                </a:solidFill>
              </a:rPr>
              <a:t>vysoká návštevnosť </a:t>
            </a:r>
            <a:r>
              <a:rPr lang="sk-SK" sz="2300" dirty="0">
                <a:solidFill>
                  <a:schemeClr val="tx1"/>
                </a:solidFill>
              </a:rPr>
              <a:t>Chorvátska </a:t>
            </a:r>
            <a:r>
              <a:rPr lang="sk-SK" sz="2300" dirty="0" smtClean="0">
                <a:solidFill>
                  <a:schemeClr val="tx1"/>
                </a:solidFill>
              </a:rPr>
              <a:t>Slovákmi (až 31% slovenských dovolenkárov smeruje práve do Chorvátska)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Vďaka dominantnému postaveniu na chorvátskom trhu sú mäsové výrobky </a:t>
            </a:r>
            <a:r>
              <a:rPr lang="sk-SK" sz="2300" dirty="0">
                <a:solidFill>
                  <a:schemeClr val="tx1"/>
                </a:solidFill>
              </a:rPr>
              <a:t>PIK </a:t>
            </a:r>
            <a:r>
              <a:rPr lang="sk-SK" sz="2300" dirty="0" err="1" smtClean="0">
                <a:solidFill>
                  <a:schemeClr val="tx1"/>
                </a:solidFill>
              </a:rPr>
              <a:t>Vrbovec</a:t>
            </a:r>
            <a:r>
              <a:rPr lang="sk-SK" sz="2300" dirty="0" smtClean="0">
                <a:solidFill>
                  <a:schemeClr val="tx1"/>
                </a:solidFill>
              </a:rPr>
              <a:t> (40% trhový podiel) </a:t>
            </a:r>
            <a:r>
              <a:rPr lang="sk-SK" sz="2300" dirty="0">
                <a:solidFill>
                  <a:schemeClr val="tx1"/>
                </a:solidFill>
              </a:rPr>
              <a:t>a ABC smotanové nátierky </a:t>
            </a:r>
            <a:r>
              <a:rPr lang="sk-SK" sz="2300" dirty="0" smtClean="0">
                <a:solidFill>
                  <a:schemeClr val="tx1"/>
                </a:solidFill>
              </a:rPr>
              <a:t>(80% trhový podiel) známe takmer všetkým slovenským </a:t>
            </a:r>
            <a:r>
              <a:rPr lang="sk-SK" sz="2300" dirty="0">
                <a:solidFill>
                  <a:schemeClr val="tx1"/>
                </a:solidFill>
              </a:rPr>
              <a:t>a </a:t>
            </a:r>
            <a:r>
              <a:rPr lang="sk-SK" sz="2300" dirty="0" smtClean="0">
                <a:solidFill>
                  <a:schemeClr val="tx1"/>
                </a:solidFill>
              </a:rPr>
              <a:t>českým spotrebiteľom dovolenkujúcim </a:t>
            </a:r>
            <a:r>
              <a:rPr lang="sk-SK" sz="2300" dirty="0">
                <a:solidFill>
                  <a:schemeClr val="tx1"/>
                </a:solidFill>
              </a:rPr>
              <a:t>v Chorvátsku.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Tradícia, pôvodné receptúry – neskazená kvalita.  </a:t>
            </a:r>
            <a:r>
              <a:rPr lang="sk-SK" sz="2300" dirty="0">
                <a:solidFill>
                  <a:schemeClr val="tx1"/>
                </a:solidFill>
              </a:rPr>
              <a:t>C</a:t>
            </a:r>
            <a:r>
              <a:rPr lang="sk-SK" sz="2300" dirty="0" smtClean="0">
                <a:solidFill>
                  <a:schemeClr val="tx1"/>
                </a:solidFill>
              </a:rPr>
              <a:t>huť, na akú sme boli zvyknutí za mlada.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>
                <a:solidFill>
                  <a:schemeClr val="tx1"/>
                </a:solidFill>
              </a:rPr>
              <a:t>Vysoký dôraz na </a:t>
            </a:r>
            <a:r>
              <a:rPr lang="sk-SK" sz="2300" dirty="0" smtClean="0">
                <a:solidFill>
                  <a:schemeClr val="tx1"/>
                </a:solidFill>
              </a:rPr>
              <a:t>kvalitu, suroviny z vlastného chovu</a:t>
            </a:r>
            <a:endParaRPr lang="sk-SK" sz="2300" dirty="0">
              <a:solidFill>
                <a:schemeClr val="tx1"/>
              </a:solidFill>
            </a:endParaRP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Najnovšie technológie výroby</a:t>
            </a:r>
          </a:p>
          <a:p>
            <a:pPr marL="355600" indent="-355600" algn="l">
              <a:buFont typeface="Wingdings" pitchFamily="2" charset="2"/>
              <a:buChar char="ü"/>
            </a:pPr>
            <a:r>
              <a:rPr lang="sk-SK" sz="2300" dirty="0" smtClean="0">
                <a:solidFill>
                  <a:schemeClr val="tx1"/>
                </a:solidFill>
              </a:rPr>
              <a:t>Atraktívna cena (vynikajúci pomer </a:t>
            </a:r>
            <a:r>
              <a:rPr lang="sk-SK" sz="2300" dirty="0" err="1" smtClean="0">
                <a:solidFill>
                  <a:schemeClr val="tx1"/>
                </a:solidFill>
              </a:rPr>
              <a:t>kvalita-cena</a:t>
            </a:r>
            <a:r>
              <a:rPr lang="sk-SK" sz="2300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ü"/>
            </a:pPr>
            <a:endParaRPr lang="sk-SK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ü"/>
            </a:pPr>
            <a:endParaRPr lang="sk-SK" sz="2300" dirty="0">
              <a:solidFill>
                <a:schemeClr val="tx1"/>
              </a:solidFill>
            </a:endParaRPr>
          </a:p>
        </p:txBody>
      </p:sp>
      <p:pic>
        <p:nvPicPr>
          <p:cNvPr id="16387" name="Picture 3" descr="C:\Users\slobodova\Pictures\Obrázok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6632"/>
            <a:ext cx="927100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24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/>
          <p:cNvSpPr txBox="1">
            <a:spLocks/>
          </p:cNvSpPr>
          <p:nvPr/>
        </p:nvSpPr>
        <p:spPr>
          <a:xfrm>
            <a:off x="1226102" y="100851"/>
            <a:ext cx="7772400" cy="79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/>
              <a:t>Mäsové výrobky </a:t>
            </a:r>
            <a:r>
              <a:rPr lang="sk-SK" dirty="0" err="1" smtClean="0"/>
              <a:t>Panona</a:t>
            </a:r>
            <a:endParaRPr lang="sk-SK" dirty="0"/>
          </a:p>
        </p:txBody>
      </p:sp>
      <p:sp>
        <p:nvSpPr>
          <p:cNvPr id="16" name="Podnadpis 2"/>
          <p:cNvSpPr txBox="1">
            <a:spLocks/>
          </p:cNvSpPr>
          <p:nvPr/>
        </p:nvSpPr>
        <p:spPr>
          <a:xfrm>
            <a:off x="339552" y="930336"/>
            <a:ext cx="8408912" cy="533063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lnSpc>
                <a:spcPct val="150000"/>
              </a:lnSpc>
              <a:buFontTx/>
              <a:buChar char="-"/>
            </a:pPr>
            <a:endParaRPr lang="sk-SK" sz="2600" dirty="0"/>
          </a:p>
        </p:txBody>
      </p:sp>
      <p:pic>
        <p:nvPicPr>
          <p:cNvPr id="8203" name="Picture 11" descr="C:\Users\slobodova\Pictures\Obrázo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441" y="1340768"/>
            <a:ext cx="19081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C:\Users\slobodova\Pictures\Obrázok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363" y="2060848"/>
            <a:ext cx="1736725" cy="126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C:\Users\slobodova\Pictures\Obrázok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629" y="3933056"/>
            <a:ext cx="2566987" cy="157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odnadpis 2"/>
          <p:cNvSpPr txBox="1">
            <a:spLocks/>
          </p:cNvSpPr>
          <p:nvPr/>
        </p:nvSpPr>
        <p:spPr>
          <a:xfrm>
            <a:off x="304056" y="980728"/>
            <a:ext cx="8444408" cy="52802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buFontTx/>
              <a:buChar char="-"/>
            </a:pPr>
            <a:r>
              <a:rPr lang="sk-SK" sz="2200" dirty="0" smtClean="0"/>
              <a:t>Najväčší výrobca mäsových výrobkov v J-V Európe, ročná produkcia cca 67.000 ton mäsa a mäsových výrobkov</a:t>
            </a:r>
          </a:p>
          <a:p>
            <a:pPr marL="266700" indent="-266700">
              <a:buFontTx/>
              <a:buChar char="-"/>
            </a:pPr>
            <a:r>
              <a:rPr lang="sk-SK" sz="2200" dirty="0" smtClean="0"/>
              <a:t>Voľba </a:t>
            </a:r>
            <a:r>
              <a:rPr lang="sk-SK" sz="2200" dirty="0"/>
              <a:t>č.1 </a:t>
            </a:r>
            <a:r>
              <a:rPr lang="sk-SK" sz="2200" dirty="0" smtClean="0"/>
              <a:t>nielen chorvátskych spotrebiteľov</a:t>
            </a:r>
          </a:p>
          <a:p>
            <a:pPr marL="266700" indent="0">
              <a:buNone/>
            </a:pPr>
            <a:r>
              <a:rPr lang="sk-SK" sz="2200" i="1" dirty="0" smtClean="0"/>
              <a:t>(v HR =&gt; 40</a:t>
            </a:r>
            <a:r>
              <a:rPr lang="sk-SK" sz="2200" i="1" dirty="0"/>
              <a:t>% podiel na </a:t>
            </a:r>
            <a:r>
              <a:rPr lang="sk-SK" sz="2200" i="1" dirty="0" smtClean="0"/>
              <a:t>trhu)</a:t>
            </a:r>
            <a:endParaRPr lang="sk-SK" sz="2200" i="1" dirty="0"/>
          </a:p>
          <a:p>
            <a:pPr marL="266700" indent="-266700">
              <a:buFontTx/>
              <a:buChar char="-"/>
            </a:pPr>
            <a:r>
              <a:rPr lang="sk-SK" sz="2200" dirty="0" smtClean="0"/>
              <a:t>70-ročná tradícia, pôvodné receptúry </a:t>
            </a:r>
          </a:p>
          <a:p>
            <a:pPr marL="266700" indent="-266700">
              <a:buFontTx/>
              <a:buChar char="-"/>
            </a:pPr>
            <a:r>
              <a:rPr lang="sk-SK" sz="2200" dirty="0" smtClean="0"/>
              <a:t>Dôraz </a:t>
            </a:r>
            <a:r>
              <a:rPr lang="sk-SK" sz="2200" dirty="0"/>
              <a:t>na </a:t>
            </a:r>
            <a:r>
              <a:rPr lang="sk-SK" sz="2200" dirty="0" smtClean="0"/>
              <a:t>kvalitu - certifikáty </a:t>
            </a:r>
            <a:endParaRPr lang="sk-SK" sz="2200" dirty="0"/>
          </a:p>
          <a:p>
            <a:pPr marL="266700" indent="-266700">
              <a:buFontTx/>
              <a:buChar char="-"/>
            </a:pPr>
            <a:r>
              <a:rPr lang="sk-SK" sz="2200" dirty="0"/>
              <a:t>Najmodernejšie technológie výroby (od r.2005 </a:t>
            </a:r>
            <a:r>
              <a:rPr lang="sk-SK" sz="2200" dirty="0" err="1"/>
              <a:t>inv</a:t>
            </a:r>
            <a:r>
              <a:rPr lang="sk-SK" sz="2200" dirty="0"/>
              <a:t>. 135 </a:t>
            </a:r>
            <a:r>
              <a:rPr lang="sk-SK" sz="2200" dirty="0" err="1"/>
              <a:t>mil.€</a:t>
            </a:r>
            <a:r>
              <a:rPr lang="sk-SK" sz="2200" dirty="0"/>
              <a:t>)</a:t>
            </a:r>
          </a:p>
          <a:p>
            <a:pPr marL="266700" indent="-266700">
              <a:buFontTx/>
              <a:buChar char="-"/>
            </a:pPr>
            <a:r>
              <a:rPr lang="sk-SK" sz="2200" dirty="0" smtClean="0"/>
              <a:t>Dôkladný </a:t>
            </a:r>
            <a:r>
              <a:rPr lang="sk-SK" sz="2200" dirty="0"/>
              <a:t>výber surovín, vlastný </a:t>
            </a:r>
            <a:r>
              <a:rPr lang="sk-SK" sz="2200" dirty="0" smtClean="0"/>
              <a:t>chov, 24h </a:t>
            </a:r>
            <a:r>
              <a:rPr lang="sk-SK" sz="2200" dirty="0"/>
              <a:t>veterinárna kontrola </a:t>
            </a:r>
            <a:r>
              <a:rPr lang="sk-SK" sz="2200" dirty="0" smtClean="0"/>
              <a:t>kvality</a:t>
            </a:r>
          </a:p>
          <a:p>
            <a:pPr marL="266700" indent="-266700">
              <a:buFontTx/>
              <a:buChar char="-"/>
            </a:pPr>
            <a:r>
              <a:rPr lang="sk-SK" sz="2200" dirty="0"/>
              <a:t>Sledovateľnosť surovín („od poľa až k stolu“)</a:t>
            </a:r>
          </a:p>
          <a:p>
            <a:pPr marL="266700" indent="-266700">
              <a:buFontTx/>
              <a:buChar char="-"/>
            </a:pPr>
            <a:r>
              <a:rPr lang="sk-SK" sz="2200" dirty="0"/>
              <a:t>b</a:t>
            </a:r>
            <a:r>
              <a:rPr lang="sk-SK" sz="2200" dirty="0" smtClean="0"/>
              <a:t>ez </a:t>
            </a:r>
            <a:r>
              <a:rPr lang="sk-SK" sz="2200" dirty="0" err="1" smtClean="0"/>
              <a:t>gluténu</a:t>
            </a:r>
            <a:r>
              <a:rPr lang="sk-SK" sz="2200" dirty="0" smtClean="0"/>
              <a:t>, bez laktózy, bez sóje</a:t>
            </a:r>
          </a:p>
          <a:p>
            <a:pPr marL="266700" indent="-266700">
              <a:buFontTx/>
              <a:buChar char="-"/>
            </a:pPr>
            <a:r>
              <a:rPr lang="sk-SK" sz="2200" dirty="0" smtClean="0"/>
              <a:t>Mnohé ocenenia kvality a chuti : </a:t>
            </a:r>
          </a:p>
          <a:p>
            <a:pPr marL="266700" indent="0">
              <a:lnSpc>
                <a:spcPts val="2000"/>
              </a:lnSpc>
              <a:buNone/>
            </a:pPr>
            <a:r>
              <a:rPr lang="sk-SK" sz="2000" i="1" dirty="0" smtClean="0"/>
              <a:t>napr. </a:t>
            </a:r>
            <a:r>
              <a:rPr lang="sk-SK" sz="2000" i="1" dirty="0" err="1" smtClean="0"/>
              <a:t>Superbrands</a:t>
            </a:r>
            <a:r>
              <a:rPr lang="sk-SK" sz="2000" i="1" dirty="0" smtClean="0"/>
              <a:t>, </a:t>
            </a:r>
            <a:r>
              <a:rPr lang="sk-SK" sz="2000" i="1" dirty="0" err="1"/>
              <a:t>Best</a:t>
            </a:r>
            <a:r>
              <a:rPr lang="sk-SK" sz="2000" i="1" dirty="0"/>
              <a:t> </a:t>
            </a:r>
            <a:r>
              <a:rPr lang="sk-SK" sz="2000" i="1" dirty="0" err="1"/>
              <a:t>Buy</a:t>
            </a:r>
            <a:r>
              <a:rPr lang="sk-SK" sz="2000" i="1" dirty="0"/>
              <a:t> </a:t>
            </a:r>
            <a:r>
              <a:rPr lang="sk-SK" sz="2000" i="1" dirty="0" err="1"/>
              <a:t>Award</a:t>
            </a:r>
            <a:r>
              <a:rPr lang="sk-SK" sz="2000" i="1" dirty="0"/>
              <a:t> </a:t>
            </a:r>
            <a:r>
              <a:rPr lang="sk-SK" sz="2000" i="1" dirty="0" err="1" smtClean="0"/>
              <a:t>Certificate</a:t>
            </a:r>
            <a:r>
              <a:rPr lang="sk-SK" sz="2000" i="1" dirty="0"/>
              <a:t>, Novi Sad </a:t>
            </a:r>
            <a:r>
              <a:rPr lang="sk-SK" sz="2000" i="1" dirty="0" smtClean="0"/>
              <a:t>fair </a:t>
            </a:r>
            <a:r>
              <a:rPr lang="sk-SK" sz="2000" i="1" dirty="0" err="1" smtClean="0"/>
              <a:t>golden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medals</a:t>
            </a:r>
            <a:r>
              <a:rPr lang="sk-SK" sz="2000" i="1" dirty="0" smtClean="0"/>
              <a:t>, </a:t>
            </a:r>
            <a:r>
              <a:rPr lang="en-US" sz="2000" i="1" dirty="0" smtClean="0"/>
              <a:t>DLG </a:t>
            </a:r>
            <a:r>
              <a:rPr lang="sk-SK" sz="2000" i="1" dirty="0" smtClean="0"/>
              <a:t>zlatá cena pre M</a:t>
            </a:r>
            <a:r>
              <a:rPr lang="en-US" sz="2000" i="1" dirty="0" err="1" smtClean="0"/>
              <a:t>ortadel</a:t>
            </a:r>
            <a:r>
              <a:rPr lang="sk-SK" sz="2000" i="1" dirty="0" smtClean="0"/>
              <a:t>u, Zlatú šunku, </a:t>
            </a:r>
            <a:r>
              <a:rPr lang="sk-SK" sz="2000" i="1" dirty="0" err="1" smtClean="0"/>
              <a:t>Parízer</a:t>
            </a:r>
            <a:r>
              <a:rPr lang="sk-SK" sz="2000" i="1" dirty="0" smtClean="0"/>
              <a:t>, Frankfurtské párky a Salámu </a:t>
            </a:r>
            <a:r>
              <a:rPr lang="sk-SK" sz="2000" i="1" dirty="0" err="1" smtClean="0"/>
              <a:t>Panona</a:t>
            </a:r>
            <a:endParaRPr lang="sk-SK" sz="2000" i="1" dirty="0" smtClean="0"/>
          </a:p>
        </p:txBody>
      </p:sp>
      <p:pic>
        <p:nvPicPr>
          <p:cNvPr id="8206" name="Picture 14" descr="C:\Users\slobodova\Pictures\Obrázok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C:\Users\slobodova\Pictures\Obrázok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7" descr="data:image/jpeg;base64,/9j/4AAQSkZJRgABAQAAAQABAAD/2wCEAAkGBhQRERUSEhQTFBUUFxsaFxcXFRcWFxYWFhkXFxQXGBgeGyYeFxkjHRkZIS8gIyctOCwsFx4yNzArNSYrLCkBCQoKDgwOGg8PGiwkHyQpKSktKSwsKS4sKjQsLTUpKS8pLDQsNiwsLCwpLCksKSwsLCwsLCwsKSwsKSwpLCwpLP/AABEIAHgAgAMBIgACEQEDEQH/xAAbAAACAgMBAAAAAAAAAAAAAAAABAUGAgMHAf/EAEMQAAIBAgQDBQUDCQYHAQAAAAECEQADBBIhMQVBUSIyYXGBBhORobFCssEUI1JicoKi0dIzU5LC0/AHFWODo+HxJP/EABkBAAIDAQAAAAAAAAAAAAAAAAADAQIEBf/EACIRAAICAgIDAAMBAAAAAAAAAAABAhEDMQQhEkFRIjIzBf/aAAwDAQACEQMRAD8A7jRRRQAUUVru3gu9AGZNab2MVRJIAFU/jnt3qbeGAuMNC5/s1PSRq58B8art7B3L5zYm4z/qnRV/c0VfXWs2Xkwxl4wci54z28wyGBcDnogL/MCPnUe//ENfs2rx/dUfVqhEwSroFHr+A0+hrd7mOXyA/wAlYZf6D9IasJKL/wAQxztXh6Kfo1O4X29w7aF8h6OCnzOnzqum1PKfQH/Ia03MIp0gem/w1+7Ux58vaB4TouH4ojiQQQeYNNq4Ncmt4RrRzWHKHwOhPiNVJ8N6m+Fe2TIQmIGXlnE5SfEHVDW3FyYT60KcGjoFFKYTHhxoabrSUCiiigAoorxjFAGu/eCiTXOOPe0L41zaskrYHecGDdjeD9m14/a8t3fbfjLXH/JLZOsG6RvlPdtjxbn4ftVH4WwEUKscto35RyjQx0ALfo1g5XI8fxjsbCF9sMJgltiFERpMQfIDceQgxuVGlY4niCWxJI05zAHqPoseZpTifFMsIgktooG7eA5hZ+O51qPvYdLQN3Efnri5YtyfdozzkBjRjoSddhz0rmxxeXchzlXSNv8Azy7dkYa09zqR+bT1MSfWsPyHGMdXwts9DLn7+vwrDHcWuN7xFYAJACpHd0z3Ag1KxERyk+NSHDMQpAyPhwmUBVCgXi0al52O5O++lP8AFRXSF3e2JnhuMG1zC3PCCp+/WL8Xv2dMRZdR1H5xPpI9Kk8RiMoicP2dWF6B2d9DqfSOlRmD4qyKxBZrebs5gAGt7uva1JXsxvufQq9pE69klhOKJdEggzpIMjyO5HkZHgK33bAYQf8Ac7c/lMHkeVRV/hiO7NYIs3g0ET2HOpAjqQD5Qdt62YDiRk27gKsujKdYncjqp5jn8DS5Y67iSpfR/hvFXwjAEzaPn2PEfq9Ry+VdE4bxEXFBBma55eQMNdjz35bjroPUA/aWtns3xM4e57pj2Sez4Hcr5cx/8rdxc9/hIXOPtHT6K0YS/mUGt9dAUFR3G+ICzae42yqSfGOQ8Tt61I1S/b/FSqWh9txP7Kdo/PLVZy8YtkpWyr4IkzcfV7hJbzbcDpuFH/qtuNxgVTrpEk7aeHnAPkFHKo+5jQJ6D6DMPwufEV7cbNcUPsoa7cgTpbExHMFoEc64ri5StjrNbBrSO5B/KHtMy/8AStyBA55oaT5fHHA2PfO+RrbqzBnIu3Fa2QAqlSEIJBmDrMxR2rl4km4t3O2Rkt+8JtvDq0EhVGphp66c6nbysFW0rkk/aYgbCXc5RAMbQDuN6Y+gQvbw6juDN7smL17tFCNlUhQzEdBtOpG1L8QxNxFi5cvozGFW2VLXDzARYKacmk6janlZgYFswkBMhDqDvpqGJAM7btJ1FR17EMl23iQrsqB1YZGBQTGcSBJJnbpFVWyWYYDFuD7pjiQ51W3dW3DDfTPKk+GnnNP3LAMPcVFfQC6ihsjbBSj/ANm3pvsaUXiFm4Eh8xtQyqJUkqAGABWTPQdBUi107+7chuy0oQGEdmS+Ufq/DpQ7BETfwT29BtKk3Ge2M2U6Qsg6STG5JFbcZaN9M4gXkL5dILohgqeRIBFO27cg2nVdD2c4W72T3CeuxUwRtSKXyrjtIXUqiqgICy2xRhKachPXznZBlgcZmUHXw6g7keciR4gdTXmIGbYgMNQRsIjbwBII/VYdKwv2Qt51U9m4M6EbCdyPI61GJxWCCdIOo6aww+Bcf9oVVR7tBZ072T4r7xBO/PwPMVaRXNPZfE5LzJyOvx0PzFdHstIFdiEvKKYlqmZtXO/bK9+fUnZLbN8T/JK6I+1c29s7c3H8bRA/j/mKXyP5smOyiYa8We2v6TJP/jJ+6/xqdQkNfeM2VUUrp2lJLXAPEj6VX+HH87aP6y/MH+sVYJC+9ksnatkXFBJttDBWgakT2TH6VYJbGDHA7aa5HusiDRTC21LdzNlJ97cjlpEeFPNcPvNBI92ftKsS4nvHXuitHCrhJbM2cqBsGCpmMwAQJZtyeQApm9oVbUzKmBJ7RGXT9oAfvUt7LLRC8WulczG5iEJzZVUBrYKkqAWDabCfOjHYy9Ys2YuXDcJlu0Y1UHKB+iBv11p/HYZrqNa7Sa5hLqA08mUEyMwPlSeGum7csDKc1lj7wERlgAAnzj61ZPoqwuZcTeQNOQ2iwjQqxMAyNyOnhTOCxLm0ysGd7TZWIEyQywSZ5/hSiYP8lvO7Ai2VOQx1g5B4jX607w+0yqC1ty1xzcaAGgaEAgdocuX2qGCGSD70Aqy9hu8I0DKR9T8aX4iDnBDopK7ssOoiGZHCksoEyvLyg05hgGLPyHYB8jmf5wP3TSnE0zMFCpcgAlGIBBJOVkOYaHusKhbLM0Yog+4ZR2QGVTzKDRWI5TqYqo8SEX7ici5/jyf6zVb8S0+7UsrMC2bL3ARlGVOWUbadDVU4qn/6WP64+X5NP0+VXhsqy1+z+JzNZfm6An1VT/OurcPaUFch9nUIXDDoi/cX+ddc4X3BW/B+guWxs1Rva2xDq3mPofwNXqq57U4PMk9Nf51fLHyg0QnTOOLaKHxtn7hH+gP8Yqyle2CrKM6lZbuGO0occ1MEetJY/ClbsiNdQeU9kGfCVtnyL0zh1lMslSIynmsaofMRH7prlSemOQxZuskZwlpB3baZRndzlkQSWUDXMalWtgyCAQZBB5jn5VF2VtgG8LZzqe1bDQvvOZyxvqSBtXo41ABKdkzJzGRBUHTL1YUPslMYxC5B2yYHduaka7rcABKkwPAkAjURSOORX1fD3SxHekKyxoOeo2+HKmE40QyyhXNucwgDMUObTTUHffqNqXu4uxcAJshlOvZlYJLDuqQPskyBsdjQQwwGHVGzCw8qCZzC7qCBqBoka6n8KlLbZ9UaZ1a4O6OipPfI1jxJJ6VH4G7ZkKllQAwXVi4BfutBOVhvrGkU5b4qHMGQ3bEGNBbAJ0+z5eFQ+2C6HABEDQDby8+Z6nnUPjLgdhmtvcVhNprZIYhuy9vYiJ1IMHU01/zy2ACT+jOg0zqWWdddoMc6Ve2tpMyPdi5Hu7M5AS2oDlTLhZ+GnnKVAzEyXIKqnuwECqSQvMieZEwT1quYuxmZiN3mP3s0fftVYls5UyzMTLdWOrt9T8K0YfB5rgEc/QQTp5Tp5WhQpewaJDhVge+RRsq/KYHyWunYBIQVRPZfDZ7rXBsTp+yNB9J9a6DaWBXVxR8YJCZPszpXH2MykU1XhFMIOacb4ZvpqvzH8tYPgairCef4nWPjP8Q/WroXHOGT2l3H+yD4VTsZg8vaUdn7Q3KnaD1BHxHiNOZyMTi7WmOi7E8rBg6RnHXuuBtvswOx5V5cxd3tPZFs7Z0NpRcXLsGA7wHIjoKaCgjXz3+c/j6N1rC9h5gmZXZ17Lr6jl8R41lU6L0Q78YfUm1YYkySbepPU66mgcYJOb3OHk7tkafvaHxFSdy2W7y273ifzVz1I0Y+hpVsDb528Ss9Mjj0OlNUospUhdeLwQRYsArsQHEH/FXj8RUiDh7J253NxoNc06TFM28HaG1rFP55EHx1NMW8y9xbWH8f7S76Me76AUNxCpHgZVUNdsW0JHYQFy7cx2Z0Hi3pRYsHNmbRohVmVtJ0nr1NbsPhIMqDLbu0l26kc/8Ae9MhQBp5zPzn8f8ADJ1pbl8L0aHWB0j4iCPnMadco5GtZtwoUd+7oB+jb2Y/DsjrJPKtrsAM7d0GFXY3G5Ko5Afwg9TrLezvB2d/e3O83wAGygcgNhWjj4XJ29FJOie9muG5EFWGtVi1lEVtrqCQooooAwuJIqvcV4QQc6b8xuCOhHMVZKxdJqGk1TA5zdwRnsCG3Nsnc9UPP61oW6AYPZIOx0IPyE+RU+dXfiPA1uDaoDGcKuLoQLi9HGo8mGtYMnEvuI2OT6RL21PeA+n9M/OgYQcs48i39H41mbCrut63+zDr+B+tYRb/AL5R+1YIP3ayPBkXoYpoDgxzz+pb+j8aEtAd0Dz3j17X4Vj7y3/fD92wZ+6K8Lodkv3j+uRbX4do/SpjgyP0DmjI3ZMDtE8hqSeU7j4lvSvL5CGLnbedLKnY9bjax8z5UzYwN+5oItKeVsQSPF+8fjU5wn2VVOVa8fEruQtz+ETwngT3XFy7qdgAIVR+io5Crtg8GEECtljDBRpW6tySSpCgoooqQCiiigAooooAKwe0DRRQArd4WjchSj+zyHkKKKAMR7OJ0FMWuCoOQoooAct4VRyraBRRQB7RRRQAUUU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8212" name="Picture 20" descr="C:\Users\slobodova\Pictures\Obrázok4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11" y="6383337"/>
            <a:ext cx="3273425" cy="47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16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226102" y="100851"/>
            <a:ext cx="7772400" cy="79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/>
              <a:t>Kontrola kvality</a:t>
            </a:r>
            <a:endParaRPr lang="sk-SK" dirty="0"/>
          </a:p>
        </p:txBody>
      </p:sp>
      <p:pic>
        <p:nvPicPr>
          <p:cNvPr id="3" name="Picture 14" descr="C:\Users\slobodova\Pictures\Obrázok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5" descr="C:\Users\slobodova\Pictures\Obrázok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SO 900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51" y="1150186"/>
            <a:ext cx="879652" cy="49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SO 1400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933" y="1143189"/>
            <a:ext cx="905412" cy="51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BV_Certification_OHSAS 1800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794" y="1124744"/>
            <a:ext cx="792832" cy="54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ACCAP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21425"/>
            <a:ext cx="808097" cy="35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028734"/>
            <a:ext cx="450884" cy="873713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67544" y="1700808"/>
            <a:ext cx="5184055" cy="4479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HACCP (Hazard Analysis Critical Control Points) 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ISO 9001:2008, ISO 14001:2004 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OHSAS 18001:2007 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IFS (International Food Standard) certified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Export number HR 10 (monitoring from the EU and USA 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inspections)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24-hour control of authorized and official (state) veterinarian inspections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en-US" sz="1400" dirty="0">
                <a:cs typeface="Arial" charset="0"/>
              </a:rPr>
              <a:t>Our own </a:t>
            </a:r>
            <a:r>
              <a:rPr lang="hr-HR" sz="1400" dirty="0" err="1" smtClean="0">
                <a:cs typeface="Arial" charset="0"/>
              </a:rPr>
              <a:t>micro</a:t>
            </a:r>
            <a:r>
              <a:rPr lang="hr-HR" sz="1400" dirty="0" smtClean="0">
                <a:cs typeface="Arial" charset="0"/>
              </a:rPr>
              <a:t>-</a:t>
            </a:r>
            <a:r>
              <a:rPr lang="hr-HR" sz="1400" dirty="0" err="1" smtClean="0">
                <a:cs typeface="Arial" charset="0"/>
              </a:rPr>
              <a:t>biological</a:t>
            </a:r>
            <a:r>
              <a:rPr lang="hr-HR" sz="1400" dirty="0" smtClean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and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 smtClean="0">
                <a:cs typeface="Arial" charset="0"/>
              </a:rPr>
              <a:t>chemical</a:t>
            </a:r>
            <a:r>
              <a:rPr lang="hr-HR" sz="1400" dirty="0" smtClean="0">
                <a:cs typeface="Arial" charset="0"/>
              </a:rPr>
              <a:t> </a:t>
            </a:r>
            <a:r>
              <a:rPr lang="en-US" sz="1400" dirty="0">
                <a:cs typeface="Arial" charset="0"/>
              </a:rPr>
              <a:t>laboratories</a:t>
            </a:r>
            <a:r>
              <a:rPr lang="hr-HR" sz="1400" dirty="0">
                <a:cs typeface="Arial" charset="0"/>
              </a:rPr>
              <a:t> </a:t>
            </a: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hr-HR" sz="1400" dirty="0" err="1" smtClean="0">
                <a:cs typeface="Arial" charset="0"/>
              </a:rPr>
              <a:t>Complete</a:t>
            </a:r>
            <a:r>
              <a:rPr lang="hr-HR" sz="1400" dirty="0" smtClean="0">
                <a:cs typeface="Arial" charset="0"/>
              </a:rPr>
              <a:t> p</a:t>
            </a:r>
            <a:r>
              <a:rPr lang="en-US" sz="1400" dirty="0" err="1" smtClean="0">
                <a:cs typeface="Arial" charset="0"/>
              </a:rPr>
              <a:t>rocess</a:t>
            </a:r>
            <a:r>
              <a:rPr lang="en-US" sz="1400" dirty="0" smtClean="0">
                <a:cs typeface="Arial" charset="0"/>
              </a:rPr>
              <a:t> </a:t>
            </a:r>
            <a:r>
              <a:rPr lang="hr-HR" sz="1400" dirty="0" err="1" smtClean="0">
                <a:cs typeface="Arial" charset="0"/>
              </a:rPr>
              <a:t>control</a:t>
            </a:r>
            <a:endParaRPr lang="hr-HR" sz="1400" dirty="0" smtClean="0">
              <a:cs typeface="Arial" charset="0"/>
            </a:endParaRP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hr-HR" sz="1400" dirty="0" err="1" smtClean="0">
                <a:cs typeface="Arial" charset="0"/>
              </a:rPr>
              <a:t>Traceability</a:t>
            </a:r>
            <a:r>
              <a:rPr lang="hr-HR" sz="1400" dirty="0" smtClean="0">
                <a:cs typeface="Arial" charset="0"/>
              </a:rPr>
              <a:t> </a:t>
            </a:r>
            <a:r>
              <a:rPr lang="en-US" sz="1400" dirty="0" smtClean="0">
                <a:cs typeface="Arial" charset="0"/>
              </a:rPr>
              <a:t>“</a:t>
            </a:r>
            <a:r>
              <a:rPr lang="hr-HR" sz="1400" dirty="0" err="1">
                <a:cs typeface="Arial" charset="0"/>
              </a:rPr>
              <a:t>from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the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field</a:t>
            </a:r>
            <a:r>
              <a:rPr lang="hr-HR" sz="1400" dirty="0">
                <a:cs typeface="Arial" charset="0"/>
              </a:rPr>
              <a:t> to </a:t>
            </a:r>
            <a:r>
              <a:rPr lang="hr-HR" sz="1400" dirty="0" err="1">
                <a:cs typeface="Arial" charset="0"/>
              </a:rPr>
              <a:t>the</a:t>
            </a:r>
            <a:r>
              <a:rPr lang="hr-HR" sz="1400" dirty="0">
                <a:cs typeface="Arial" charset="0"/>
              </a:rPr>
              <a:t> table</a:t>
            </a:r>
            <a:r>
              <a:rPr lang="en-US" sz="1400" dirty="0" smtClean="0">
                <a:cs typeface="Arial" charset="0"/>
              </a:rPr>
              <a:t>”</a:t>
            </a:r>
            <a:endParaRPr lang="en-US" sz="1400" dirty="0">
              <a:cs typeface="Arial" charset="0"/>
            </a:endParaRP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hr-HR" sz="1400" dirty="0" err="1" smtClean="0">
                <a:cs typeface="Arial" charset="0"/>
              </a:rPr>
              <a:t>Export</a:t>
            </a:r>
            <a:r>
              <a:rPr lang="hr-HR" sz="1400" dirty="0" smtClean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permit</a:t>
            </a:r>
            <a:r>
              <a:rPr lang="hr-HR" sz="1400" dirty="0">
                <a:cs typeface="Arial" charset="0"/>
              </a:rPr>
              <a:t> for RUSSIA (</a:t>
            </a:r>
            <a:r>
              <a:rPr lang="hr-HR" sz="1400" dirty="0" err="1">
                <a:cs typeface="Arial" charset="0"/>
              </a:rPr>
              <a:t>Russian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veterinary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inspection</a:t>
            </a:r>
            <a:r>
              <a:rPr lang="hr-HR" sz="1400" dirty="0">
                <a:cs typeface="Arial" charset="0"/>
              </a:rPr>
              <a:t> </a:t>
            </a:r>
            <a:r>
              <a:rPr lang="hr-HR" sz="1400" dirty="0" err="1">
                <a:cs typeface="Arial" charset="0"/>
              </a:rPr>
              <a:t>approved</a:t>
            </a:r>
            <a:r>
              <a:rPr lang="hr-HR" sz="1400" dirty="0">
                <a:cs typeface="Arial" charset="0"/>
              </a:rPr>
              <a:t>) </a:t>
            </a:r>
            <a:endParaRPr lang="hr-HR" sz="1400" dirty="0" smtClean="0">
              <a:cs typeface="Arial" charset="0"/>
            </a:endParaRPr>
          </a:p>
          <a:p>
            <a:pPr marL="342900" indent="-342900" eaLnBrk="0" hangingPunct="0">
              <a:lnSpc>
                <a:spcPts val="1900"/>
              </a:lnSpc>
              <a:buClr>
                <a:srgbClr val="FF0000"/>
              </a:buClr>
              <a:buSzPct val="80000"/>
              <a:buFont typeface="Wingdings" pitchFamily="2" charset="2"/>
              <a:buChar char="Ø"/>
            </a:pPr>
            <a:r>
              <a:rPr lang="hr-HR" sz="1400" dirty="0" smtClean="0">
                <a:cs typeface="Arial" charset="0"/>
              </a:rPr>
              <a:t>HALAL </a:t>
            </a:r>
            <a:r>
              <a:rPr lang="hr-HR" sz="1400" dirty="0" err="1" smtClean="0">
                <a:cs typeface="Arial" charset="0"/>
              </a:rPr>
              <a:t>and</a:t>
            </a:r>
            <a:r>
              <a:rPr lang="hr-HR" sz="1400" dirty="0" smtClean="0">
                <a:cs typeface="Arial" charset="0"/>
              </a:rPr>
              <a:t> </a:t>
            </a:r>
            <a:r>
              <a:rPr lang="hr-HR" sz="1400" dirty="0" err="1" smtClean="0">
                <a:cs typeface="Arial" charset="0"/>
              </a:rPr>
              <a:t>Kosher</a:t>
            </a:r>
            <a:r>
              <a:rPr lang="hr-HR" sz="1400" dirty="0" smtClean="0">
                <a:cs typeface="Arial" charset="0"/>
              </a:rPr>
              <a:t> </a:t>
            </a:r>
            <a:r>
              <a:rPr lang="hr-HR" sz="1400" dirty="0" err="1" smtClean="0">
                <a:cs typeface="Arial" charset="0"/>
              </a:rPr>
              <a:t>certifed</a:t>
            </a:r>
            <a:endParaRPr lang="hr-HR" sz="1400" dirty="0">
              <a:cs typeface="Arial" charset="0"/>
            </a:endParaRPr>
          </a:p>
          <a:p>
            <a:pPr marL="342900" indent="-342900" eaLnBrk="0" hangingPunct="0">
              <a:buClr>
                <a:srgbClr val="FF0000"/>
              </a:buClr>
              <a:buSzPct val="80000"/>
              <a:buFont typeface="Wingdings" pitchFamily="2" charset="2"/>
              <a:buChar char="Ø"/>
            </a:pPr>
            <a:endParaRPr lang="hr-HR" sz="1400" dirty="0">
              <a:cs typeface="Arial" charset="0"/>
            </a:endParaRPr>
          </a:p>
        </p:txBody>
      </p:sp>
      <p:pic>
        <p:nvPicPr>
          <p:cNvPr id="12" name="Picture 1" descr="C:\Users\slobodova\Pictures\Obrázok1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907" y="4940912"/>
            <a:ext cx="3084513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slobodova\Pictures\Obrázok1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263" y="1058574"/>
            <a:ext cx="2816225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slobodova\Pictures\Obrázok19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263" y="3628173"/>
            <a:ext cx="2816225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73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:\Users\slobodova\Pictures\Obrázok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2016223" cy="111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slobodova\Pictures\Obrázok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655" y="1507879"/>
            <a:ext cx="1852613" cy="110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1192088" y="74946"/>
            <a:ext cx="7772400" cy="79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800" dirty="0" smtClean="0"/>
              <a:t>Prehľad výrobkov </a:t>
            </a:r>
            <a:r>
              <a:rPr lang="sk-SK" sz="3800" dirty="0"/>
              <a:t>– pult Delikates</a:t>
            </a:r>
          </a:p>
        </p:txBody>
      </p:sp>
      <p:sp>
        <p:nvSpPr>
          <p:cNvPr id="16" name="Podnadpis 2"/>
          <p:cNvSpPr txBox="1">
            <a:spLocks/>
          </p:cNvSpPr>
          <p:nvPr/>
        </p:nvSpPr>
        <p:spPr>
          <a:xfrm>
            <a:off x="251520" y="930336"/>
            <a:ext cx="8408912" cy="533063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 smtClean="0"/>
              <a:t>Panona</a:t>
            </a:r>
            <a:r>
              <a:rPr lang="sk-SK" sz="2500" dirty="0" smtClean="0"/>
              <a:t> Šunka 2,5 Kg </a:t>
            </a:r>
          </a:p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 smtClean="0"/>
              <a:t>Panona</a:t>
            </a:r>
            <a:r>
              <a:rPr lang="sk-SK" sz="2500" dirty="0" smtClean="0"/>
              <a:t> </a:t>
            </a:r>
            <a:r>
              <a:rPr lang="sk-SK" sz="2500" dirty="0" err="1" smtClean="0"/>
              <a:t>Piko</a:t>
            </a:r>
            <a:r>
              <a:rPr lang="sk-SK" sz="2500" dirty="0" smtClean="0"/>
              <a:t> saláma </a:t>
            </a:r>
            <a:r>
              <a:rPr lang="sk-SK" sz="2500" dirty="0"/>
              <a:t>2,5 Kg</a:t>
            </a:r>
          </a:p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 smtClean="0"/>
              <a:t>Panona</a:t>
            </a:r>
            <a:r>
              <a:rPr lang="sk-SK" sz="2500" dirty="0" smtClean="0"/>
              <a:t> </a:t>
            </a:r>
            <a:r>
              <a:rPr lang="sk-SK" sz="2500" dirty="0" err="1" smtClean="0"/>
              <a:t>Mortadela</a:t>
            </a:r>
            <a:r>
              <a:rPr lang="sk-SK" sz="2500" dirty="0" smtClean="0"/>
              <a:t> 4,5 Kg</a:t>
            </a:r>
          </a:p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 smtClean="0"/>
              <a:t>Panona</a:t>
            </a:r>
            <a:r>
              <a:rPr lang="sk-SK" sz="2500" dirty="0" smtClean="0"/>
              <a:t> </a:t>
            </a:r>
            <a:r>
              <a:rPr lang="sk-SK" sz="2500" dirty="0" err="1" smtClean="0"/>
              <a:t>Mortadela</a:t>
            </a:r>
            <a:r>
              <a:rPr lang="sk-SK" sz="2500" dirty="0" smtClean="0"/>
              <a:t> s olivami 4,5 </a:t>
            </a:r>
            <a:r>
              <a:rPr lang="sk-SK" sz="2500" dirty="0"/>
              <a:t>Kg</a:t>
            </a:r>
          </a:p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 smtClean="0"/>
              <a:t>Panona</a:t>
            </a:r>
            <a:r>
              <a:rPr lang="sk-SK" sz="2500" dirty="0" smtClean="0"/>
              <a:t> </a:t>
            </a:r>
            <a:r>
              <a:rPr lang="sk-SK" sz="2500" dirty="0"/>
              <a:t>Saláma s celým korením 2 </a:t>
            </a:r>
            <a:r>
              <a:rPr lang="sk-SK" sz="2500" dirty="0" smtClean="0"/>
              <a:t>Kg</a:t>
            </a:r>
          </a:p>
          <a:p>
            <a:pPr marL="355600" indent="-355600">
              <a:lnSpc>
                <a:spcPct val="200000"/>
              </a:lnSpc>
              <a:buFontTx/>
              <a:buChar char="-"/>
            </a:pPr>
            <a:r>
              <a:rPr lang="sk-SK" sz="2500" dirty="0" err="1"/>
              <a:t>Panona</a:t>
            </a:r>
            <a:r>
              <a:rPr lang="sk-SK" sz="2500" dirty="0"/>
              <a:t> Údená krkovička 2 </a:t>
            </a:r>
            <a:r>
              <a:rPr lang="sk-SK" sz="2500" dirty="0" smtClean="0"/>
              <a:t>Kg</a:t>
            </a:r>
            <a:endParaRPr lang="sk-SK" sz="2500" dirty="0"/>
          </a:p>
        </p:txBody>
      </p:sp>
      <p:pic>
        <p:nvPicPr>
          <p:cNvPr id="18" name="Picture 14" descr="C:\Users\slobodova\Pictures\Obrázok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slobodova\Pictures\Obrázok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05" y="2436479"/>
            <a:ext cx="15176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slobodova\Pictures\Obrázok1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409" y="2840001"/>
            <a:ext cx="15113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slobodova\Pictures\Obrázok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36" y="3960479"/>
            <a:ext cx="2090738" cy="209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slobodova\Pictures\Obrázok1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063" y="4581128"/>
            <a:ext cx="1444625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5" descr="C:\Users\slobodova\Pictures\Obrázok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bdĺžnik 26"/>
          <p:cNvSpPr/>
          <p:nvPr/>
        </p:nvSpPr>
        <p:spPr>
          <a:xfrm>
            <a:off x="3395857" y="946755"/>
            <a:ext cx="204023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sk-SK" sz="2500" dirty="0"/>
              <a:t>(</a:t>
            </a:r>
            <a:r>
              <a:rPr lang="sk-SK" sz="2500" b="1" dirty="0"/>
              <a:t>len 2% tuku!</a:t>
            </a:r>
            <a:r>
              <a:rPr lang="sk-SK" sz="25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70950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130622"/>
            <a:ext cx="7632848" cy="634082"/>
          </a:xfrm>
        </p:spPr>
        <p:txBody>
          <a:bodyPr>
            <a:noAutofit/>
          </a:bodyPr>
          <a:lstStyle/>
          <a:p>
            <a:r>
              <a:rPr lang="sk-SK" sz="3700" dirty="0" smtClean="0"/>
              <a:t>Prehľad výrobkov – pult Delikates</a:t>
            </a:r>
            <a:endParaRPr lang="sk-SK" sz="3700" dirty="0"/>
          </a:p>
        </p:txBody>
      </p:sp>
      <p:pic>
        <p:nvPicPr>
          <p:cNvPr id="3101" name="Picture 29" descr="C:\Users\slobodova\Pictures\Obrázok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3" y="1052736"/>
            <a:ext cx="1776413" cy="34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C:\Users\slobodova\Pictures\Obrázok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933" y="1059483"/>
            <a:ext cx="7167563" cy="344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C:\Users\slobodova\Pictures\Obrázok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 descr="C:\Users\slobodova\Pictures\Obrázok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3" name="Picture 101" descr="C:\Users\slobodova\Pictures\Obrázok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64" y="4458320"/>
            <a:ext cx="845978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44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1192088" y="74946"/>
            <a:ext cx="7772400" cy="79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4000" dirty="0" smtClean="0"/>
              <a:t>PROMO aktivity : Ochutnávky</a:t>
            </a:r>
            <a:endParaRPr lang="sk-SK" sz="4000" dirty="0"/>
          </a:p>
        </p:txBody>
      </p:sp>
      <p:pic>
        <p:nvPicPr>
          <p:cNvPr id="13314" name="Picture 2" descr="C:\Users\slobodova\Pictures\Obrázok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2002" r="2159" b="3327"/>
          <a:stretch/>
        </p:blipFill>
        <p:spPr bwMode="auto">
          <a:xfrm>
            <a:off x="35496" y="1053269"/>
            <a:ext cx="4178300" cy="302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slobodova\Pictures\Obrázok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" t="2943" r="3146" b="3644"/>
          <a:stretch/>
        </p:blipFill>
        <p:spPr bwMode="auto">
          <a:xfrm>
            <a:off x="3188816" y="3265512"/>
            <a:ext cx="3327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slobodova\Pictures\Obrázok2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3156" r="2437" b="3505"/>
          <a:stretch/>
        </p:blipFill>
        <p:spPr bwMode="auto">
          <a:xfrm>
            <a:off x="5630788" y="1052736"/>
            <a:ext cx="3505200" cy="29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C:\Users\slobodova\Pictures\Obrázok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5" descr="C:\Users\slobodova\Pictures\Obrázok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10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192088" y="74946"/>
            <a:ext cx="7772400" cy="79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/>
              <a:t>Pult Delikatesy</a:t>
            </a:r>
            <a:endParaRPr lang="sk-SK" dirty="0"/>
          </a:p>
        </p:txBody>
      </p:sp>
      <p:pic>
        <p:nvPicPr>
          <p:cNvPr id="14338" name="Picture 2" descr="C:\Users\slobodova\Pictures\Obrázok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57" y="1709440"/>
            <a:ext cx="4821237" cy="362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slobodova\Pictures\Obrázok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18964"/>
            <a:ext cx="2700337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slobodova\Pictures\Obrázok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" y="42132"/>
            <a:ext cx="7747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C:\Users\slobodova\Pictures\Obrázok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528" y="152463"/>
            <a:ext cx="665163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0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377</Words>
  <Application>Microsoft Office PowerPoint</Application>
  <PresentationFormat>Prezentácia na obrazovke (4:3)</PresentationFormat>
  <Paragraphs>52</Paragraphs>
  <Slides>8</Slides>
  <Notes>3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9" baseType="lpstr">
      <vt:lpstr>Motív Office</vt:lpstr>
      <vt:lpstr>Prezentácia programu PowerPoint</vt:lpstr>
      <vt:lpstr>Prečo chorvátske výrobky?</vt:lpstr>
      <vt:lpstr>Prezentácia programu PowerPoint</vt:lpstr>
      <vt:lpstr>Prezentácia programu PowerPoint</vt:lpstr>
      <vt:lpstr>Prezentácia programu PowerPoint</vt:lpstr>
      <vt:lpstr>Prehľad výrobkov – pult Delikates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Prezentacia Pik a ABC pre Billu</dc:title>
  <dc:creator>slobodova</dc:creator>
  <cp:lastModifiedBy>misutkova</cp:lastModifiedBy>
  <cp:revision>165</cp:revision>
  <dcterms:created xsi:type="dcterms:W3CDTF">2013-07-19T09:04:33Z</dcterms:created>
  <dcterms:modified xsi:type="dcterms:W3CDTF">2013-10-08T19:40:18Z</dcterms:modified>
</cp:coreProperties>
</file>